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8" r:id="rId3"/>
    <p:sldId id="299" r:id="rId4"/>
    <p:sldId id="259" r:id="rId5"/>
    <p:sldId id="297" r:id="rId6"/>
    <p:sldId id="298" r:id="rId7"/>
    <p:sldId id="300" r:id="rId8"/>
    <p:sldId id="301" r:id="rId9"/>
    <p:sldId id="289" r:id="rId10"/>
    <p:sldId id="296" r:id="rId11"/>
    <p:sldId id="287" r:id="rId12"/>
    <p:sldId id="260" r:id="rId13"/>
    <p:sldId id="292" r:id="rId14"/>
    <p:sldId id="257" r:id="rId15"/>
    <p:sldId id="261" r:id="rId16"/>
    <p:sldId id="295" r:id="rId17"/>
    <p:sldId id="294" r:id="rId18"/>
    <p:sldId id="262" r:id="rId19"/>
    <p:sldId id="293" r:id="rId20"/>
    <p:sldId id="290" r:id="rId21"/>
    <p:sldId id="263" r:id="rId22"/>
    <p:sldId id="264" r:id="rId23"/>
    <p:sldId id="265" r:id="rId24"/>
    <p:sldId id="266" r:id="rId25"/>
    <p:sldId id="286" r:id="rId26"/>
    <p:sldId id="267" r:id="rId27"/>
    <p:sldId id="268" r:id="rId28"/>
    <p:sldId id="277" r:id="rId29"/>
    <p:sldId id="285" r:id="rId30"/>
    <p:sldId id="279" r:id="rId31"/>
    <p:sldId id="278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8"/>
    <p:restoredTop sz="91492"/>
  </p:normalViewPr>
  <p:slideViewPr>
    <p:cSldViewPr snapToGrid="0" snapToObjects="1">
      <p:cViewPr varScale="1">
        <p:scale>
          <a:sx n="98" d="100"/>
          <a:sy n="98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6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7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07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BE34-C97C-C34D-AA22-C04C365436AB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86F2-ED54-6848-9C1D-F0B086E38321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B93C-7C49-DF4F-AEA2-9A97D4AEA8CF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FC4-A947-4545-ADAF-BE9E49FB1006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9EE3-D9CF-5947-A8C9-E74116C48B10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563E-570F-D349-A6A3-FE7188328DA8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85A4-8B85-BF48-A1EC-D2C9212954D0}" type="datetime1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5770-63A2-1A4C-8A05-D92B846C8FFD}" type="datetime1">
              <a:rPr lang="en-US" smtClean="0"/>
              <a:t>8/17/23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B4F8-4E2C-F645-847F-119F87974FCC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1558-7DA7-EC44-9BC8-E2349CEAEF13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258-E2BD-B842-8530-CB1F8A991C54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059D0-A6C7-D946-92ED-3DC1670312A4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my_cuddy_your_body_language_may_shape_who_you_are?language=en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ournals.plos.org/plosmedicine/article?id=10.1371/journal.pmed.0020124&amp;xid=17259,15700019,15700186,15700190,1570024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s.io/?hsLang=e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gif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eoguy/Sex-Autosome-Fus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eoguy.github.io/#calendar" TargetMode="External"/><Relationship Id="rId4" Type="http://schemas.openxmlformats.org/officeDocument/2006/relationships/hyperlink" Target="http://coleoguy.github.io/expd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F9182-7B3E-163C-F818-43600323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851477"/>
            <a:ext cx="11903239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b="1" i="1" dirty="0"/>
              <a:t>Make you a more productive and successful scientist!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C034C-5F6C-F4D2-1364-79A56183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C9321-A208-E218-772B-F2889B50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50DE4-E4B5-25FC-BC21-64428BF7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 and lacking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8C353-0A04-1A1F-0250-FCB7BE7B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pressure to publish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file drawer problem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p-hacking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unethical researchers/developers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>
                <a:hlinkClick r:id="rId3"/>
              </a:rPr>
              <a:t>TED Talk 68.9 Million views</a:t>
            </a:r>
            <a:endParaRPr lang="en-US" dirty="0"/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popular TED Talk)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55DF8-5C27-7714-9339-074C742F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896" y="14717003"/>
            <a:ext cx="3597276" cy="3663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B649C-4851-9297-2B0E-E407DA25D8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87"/>
          <a:stretch/>
        </p:blipFill>
        <p:spPr>
          <a:xfrm>
            <a:off x="6436282" y="2246355"/>
            <a:ext cx="2739661" cy="2867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EDF216-98FB-7ACF-8F94-C290EAD2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768A2-97CA-557D-570E-A789B8E04B02}"/>
              </a:ext>
            </a:extLst>
          </p:cNvPr>
          <p:cNvSpPr txBox="1"/>
          <p:nvPr/>
        </p:nvSpPr>
        <p:spPr>
          <a:xfrm>
            <a:off x="835917" y="2239755"/>
            <a:ext cx="777468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Discuss possible causes of the reproducibility crisis</a:t>
            </a:r>
          </a:p>
        </p:txBody>
      </p:sp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40FE6-73E3-CDC5-24FC-D05639BB626E}"/>
              </a:ext>
            </a:extLst>
          </p:cNvPr>
          <p:cNvSpPr txBox="1"/>
          <p:nvPr/>
        </p:nvSpPr>
        <p:spPr>
          <a:xfrm>
            <a:off x="152461" y="1080144"/>
            <a:ext cx="576501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Scenario 1</a:t>
            </a:r>
          </a:p>
          <a:p>
            <a:endParaRPr lang="en-US" sz="1050" b="1" dirty="0"/>
          </a:p>
          <a:p>
            <a:r>
              <a:rPr lang="en-US" sz="2400" dirty="0"/>
              <a:t>You have a question: Are fish in lake A or B on average bigger?</a:t>
            </a:r>
          </a:p>
          <a:p>
            <a:endParaRPr lang="en-US" sz="2400" dirty="0"/>
          </a:p>
          <a:p>
            <a:r>
              <a:rPr lang="en-US" sz="2400" dirty="0"/>
              <a:t>Collect N fish from both lakes using identical sampling methods. You then use a two-sample two sided T-test to determine if they differ in size then report your result.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E8D6C-3E2A-715A-9B96-F96FC1DA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2A122-3220-22A3-B489-E551A2F6642F}"/>
              </a:ext>
            </a:extLst>
          </p:cNvPr>
          <p:cNvSpPr txBox="1"/>
          <p:nvPr/>
        </p:nvSpPr>
        <p:spPr>
          <a:xfrm>
            <a:off x="6096001" y="1080144"/>
            <a:ext cx="5945718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Scenario 2</a:t>
            </a:r>
          </a:p>
          <a:p>
            <a:endParaRPr lang="en-US" sz="1050" b="1" dirty="0"/>
          </a:p>
          <a:p>
            <a:r>
              <a:rPr lang="en-US" sz="2400" dirty="0"/>
              <a:t>You collect N fish from both lakes using identical sampling methods you noticed that fish in lake A seems bigger than those in lake B</a:t>
            </a:r>
          </a:p>
          <a:p>
            <a:endParaRPr lang="en-US" sz="2400" dirty="0"/>
          </a:p>
          <a:p>
            <a:r>
              <a:rPr lang="en-US" sz="2400" dirty="0"/>
              <a:t>You use a two-sample one sided T-test to determine fish in lake A are larger than lake 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1750F-EA3C-E395-7E9B-E5A5FB4032C1}"/>
              </a:ext>
            </a:extLst>
          </p:cNvPr>
          <p:cNvSpPr txBox="1"/>
          <p:nvPr/>
        </p:nvSpPr>
        <p:spPr>
          <a:xfrm>
            <a:off x="562611" y="4914728"/>
            <a:ext cx="1079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5C47D-6DA0-BF2E-CE4D-59607D874351}"/>
              </a:ext>
            </a:extLst>
          </p:cNvPr>
          <p:cNvSpPr txBox="1"/>
          <p:nvPr/>
        </p:nvSpPr>
        <p:spPr>
          <a:xfrm>
            <a:off x="649853" y="4476809"/>
            <a:ext cx="10892293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Discuss What proportion of the time will these two scenarios each suggest a positive result even when the fish in the two lakes are on average identical. In other words what is the false positive rate for these two scenarios?</a:t>
            </a:r>
          </a:p>
        </p:txBody>
      </p:sp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20" y="3533494"/>
            <a:ext cx="6340856" cy="148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DA41D0-F201-52BC-141B-0D7B9F80E9DB}"/>
              </a:ext>
            </a:extLst>
          </p:cNvPr>
          <p:cNvSpPr txBox="1"/>
          <p:nvPr/>
        </p:nvSpPr>
        <p:spPr>
          <a:xfrm>
            <a:off x="5079955" y="1280533"/>
            <a:ext cx="141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 in 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C030C-A32D-2322-5595-BAB6FA27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822" y="1096954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 (</a:t>
            </a:r>
            <a:r>
              <a:rPr lang="en-US" sz="3200" dirty="0">
                <a:hlinkClick r:id="rId2"/>
              </a:rPr>
              <a:t>COS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89AFA-89F1-6035-5386-F499B06B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39375-0F6D-D364-4A37-7FC43EAAF22E}"/>
              </a:ext>
            </a:extLst>
          </p:cNvPr>
          <p:cNvSpPr txBox="1"/>
          <p:nvPr/>
        </p:nvSpPr>
        <p:spPr>
          <a:xfrm>
            <a:off x="532287" y="1997839"/>
            <a:ext cx="1056025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Discuss What are possible solutions to the reproducibility crisis?</a:t>
            </a:r>
          </a:p>
        </p:txBody>
      </p:sp>
    </p:spTree>
    <p:extLst>
      <p:ext uri="{BB962C8B-B14F-4D97-AF65-F5344CB8AC3E}">
        <p14:creationId xmlns:p14="http://schemas.microsoft.com/office/powerpoint/2010/main" val="36294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genetics and evolution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699A9-9D9F-D6BE-36B2-4BB4093D32B7}"/>
              </a:ext>
            </a:extLst>
          </p:cNvPr>
          <p:cNvSpPr txBox="1"/>
          <p:nvPr/>
        </p:nvSpPr>
        <p:spPr>
          <a:xfrm>
            <a:off x="7597987" y="6074757"/>
            <a:ext cx="3656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1900 rediscovery of Mendel’s work was motivating problem.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C585-7BC6-86B9-CE6D-90B85F96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9EBBA-EA1C-7B97-8A07-97E6BE9D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2F90016-44C9-EE4F-8089-C037159CB022}"/>
              </a:ext>
            </a:extLst>
          </p:cNvPr>
          <p:cNvGrpSpPr/>
          <p:nvPr/>
        </p:nvGrpSpPr>
        <p:grpSpPr>
          <a:xfrm>
            <a:off x="9066157" y="4476870"/>
            <a:ext cx="3221854" cy="2182587"/>
            <a:chOff x="8970146" y="4476870"/>
            <a:chExt cx="3221854" cy="2182587"/>
          </a:xfrm>
        </p:grpSpPr>
        <p:pic>
          <p:nvPicPr>
            <p:cNvPr id="1040" name="Picture 16" descr="Free Images : bird, prairie, wildlife, fauna, galliformes, vertebrate,  peafowl, wild turkey, guinea fowl, dot chickens, poultry birds, numididae  3998x2244 - - 600495 - Free stock photos - PxHere">
              <a:extLst>
                <a:ext uri="{FF2B5EF4-FFF2-40B4-BE49-F238E27FC236}">
                  <a16:creationId xmlns:a16="http://schemas.microsoft.com/office/drawing/2014/main" id="{42D98AFF-6A9F-834B-84B1-D0CFA67E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795" y="6016266"/>
              <a:ext cx="1148555" cy="64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300DDF-BA19-504B-9D85-40F447DA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0146" y="4476870"/>
              <a:ext cx="907972" cy="1239413"/>
            </a:xfrm>
            <a:prstGeom prst="rect">
              <a:avLst/>
            </a:prstGeom>
          </p:spPr>
        </p:pic>
        <p:pic>
          <p:nvPicPr>
            <p:cNvPr id="1036" name="Picture 12" descr="Drosophila CRISPR Genome Editing Services">
              <a:extLst>
                <a:ext uri="{FF2B5EF4-FFF2-40B4-BE49-F238E27FC236}">
                  <a16:creationId xmlns:a16="http://schemas.microsoft.com/office/drawing/2014/main" id="{25183CDC-B5FA-8E4F-B579-BB3A160F4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690" y="4495003"/>
              <a:ext cx="1007310" cy="6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owing Tomatoes: What is the Best Tomato Plant Spacing for Different Types?">
              <a:extLst>
                <a:ext uri="{FF2B5EF4-FFF2-40B4-BE49-F238E27FC236}">
                  <a16:creationId xmlns:a16="http://schemas.microsoft.com/office/drawing/2014/main" id="{B3084FFA-C8C1-0D4B-811F-3E2BE4625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66"/>
            <a:stretch/>
          </p:blipFill>
          <p:spPr bwMode="auto">
            <a:xfrm>
              <a:off x="9045575" y="5748585"/>
              <a:ext cx="1700781" cy="91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rogs have some of the biggest eyes of all vertebrates | Natural History  Museum">
              <a:extLst>
                <a:ext uri="{FF2B5EF4-FFF2-40B4-BE49-F238E27FC236}">
                  <a16:creationId xmlns:a16="http://schemas.microsoft.com/office/drawing/2014/main" id="{4E39353C-1322-4B4A-A206-C4BFA4354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60"/>
            <a:stretch/>
          </p:blipFill>
          <p:spPr bwMode="auto">
            <a:xfrm>
              <a:off x="9923027" y="5152362"/>
              <a:ext cx="823329" cy="56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lacental mammal | Characteristics &amp; Facts | Britannica">
              <a:extLst>
                <a:ext uri="{FF2B5EF4-FFF2-40B4-BE49-F238E27FC236}">
                  <a16:creationId xmlns:a16="http://schemas.microsoft.com/office/drawing/2014/main" id="{481999C7-B9B0-2E45-ACB2-605D88EDB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265" y="5146336"/>
              <a:ext cx="1230085" cy="78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9003722" y="1071039"/>
            <a:ext cx="3188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</a:t>
            </a:r>
            <a:r>
              <a:rPr lang="en-US" b="1" dirty="0"/>
              <a:t>evolution of traits</a:t>
            </a:r>
            <a:r>
              <a:rPr lang="en-US" dirty="0"/>
              <a:t>. Especially genomic traits. I use a variety of methods next-gen sequencing, experimental evolution, phylogenetic comparative methods, and theoretical approaches. I don’t work with a single taxa; we have projects involving fish, mammals, reptiles, amphibians, insects, and bacteria all ongoing in my lab.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7ED882-BD4B-DD49-8EBF-17BDD43D0538}"/>
              </a:ext>
            </a:extLst>
          </p:cNvPr>
          <p:cNvGrpSpPr/>
          <p:nvPr/>
        </p:nvGrpSpPr>
        <p:grpSpPr>
          <a:xfrm>
            <a:off x="286661" y="1000323"/>
            <a:ext cx="2570742" cy="2644417"/>
            <a:chOff x="286661" y="1000323"/>
            <a:chExt cx="2570742" cy="2644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39192-65A5-6747-82AD-0D4436B1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9672"/>
            <a:stretch/>
          </p:blipFill>
          <p:spPr>
            <a:xfrm>
              <a:off x="286661" y="1000323"/>
              <a:ext cx="2534330" cy="1465085"/>
            </a:xfrm>
            <a:prstGeom prst="rect">
              <a:avLst/>
            </a:prstGeom>
          </p:spPr>
        </p:pic>
        <p:pic>
          <p:nvPicPr>
            <p:cNvPr id="1026" name="Picture 2" descr="AC-130H &quot;Wicked Wanda&quot; Last Flight at Hurlburt Field - YouTube">
              <a:extLst>
                <a:ext uri="{FF2B5EF4-FFF2-40B4-BE49-F238E27FC236}">
                  <a16:creationId xmlns:a16="http://schemas.microsoft.com/office/drawing/2014/main" id="{4B131F92-FCE1-E64A-968E-AC19425C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3" t="18776" r="6979" b="21240"/>
            <a:stretch/>
          </p:blipFill>
          <p:spPr bwMode="auto">
            <a:xfrm>
              <a:off x="306375" y="2579808"/>
              <a:ext cx="2551028" cy="10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8">
            <a:extLst>
              <a:ext uri="{FF2B5EF4-FFF2-40B4-BE49-F238E27FC236}">
                <a16:creationId xmlns:a16="http://schemas.microsoft.com/office/drawing/2014/main" id="{0B46251E-E72C-1041-98A4-59B9EF54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9603" b="26493"/>
          <a:stretch/>
        </p:blipFill>
        <p:spPr bwMode="auto">
          <a:xfrm>
            <a:off x="306375" y="3759140"/>
            <a:ext cx="2551028" cy="2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6915EF-82BF-DB44-9693-9FFADD1CA343}"/>
              </a:ext>
            </a:extLst>
          </p:cNvPr>
          <p:cNvGrpSpPr/>
          <p:nvPr/>
        </p:nvGrpSpPr>
        <p:grpSpPr>
          <a:xfrm>
            <a:off x="2944668" y="986661"/>
            <a:ext cx="5963043" cy="5682975"/>
            <a:chOff x="2944668" y="986661"/>
            <a:chExt cx="5963043" cy="5682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226107-EB93-754E-9F8A-12AAA1A9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29" y="3036194"/>
              <a:ext cx="1009282" cy="158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365-79A7-AB4E-9944-9E524C05ABDF}"/>
                </a:ext>
              </a:extLst>
            </p:cNvPr>
            <p:cNvGrpSpPr/>
            <p:nvPr/>
          </p:nvGrpSpPr>
          <p:grpSpPr>
            <a:xfrm>
              <a:off x="2944668" y="986661"/>
              <a:ext cx="5963043" cy="5682975"/>
              <a:chOff x="2944668" y="1030327"/>
              <a:chExt cx="5963043" cy="5682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807903-7201-B641-9805-76AFEA2FE0AD}"/>
                  </a:ext>
                </a:extLst>
              </p:cNvPr>
              <p:cNvGrpSpPr/>
              <p:nvPr/>
            </p:nvGrpSpPr>
            <p:grpSpPr>
              <a:xfrm>
                <a:off x="2944668" y="1030327"/>
                <a:ext cx="5963043" cy="5682975"/>
                <a:chOff x="4259701" y="-111921"/>
                <a:chExt cx="6942783" cy="661669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74AA34C-2489-A844-8A99-4E1834A0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18510"/>
                <a:stretch/>
              </p:blipFill>
              <p:spPr>
                <a:xfrm>
                  <a:off x="7708277" y="2265212"/>
                  <a:ext cx="2221663" cy="1826856"/>
                </a:xfrm>
                <a:prstGeom prst="rect">
                  <a:avLst/>
                </a:prstGeom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61120A1-FE2A-0541-A622-1F130510A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9701" y="4152051"/>
                  <a:ext cx="2634757" cy="2352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>
                  <a:extLst>
                    <a:ext uri="{FF2B5EF4-FFF2-40B4-BE49-F238E27FC236}">
                      <a16:creationId xmlns:a16="http://schemas.microsoft.com/office/drawing/2014/main" id="{C2CE3B8D-28AC-1642-9B5D-50EDD59471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7302" y="-111921"/>
                  <a:ext cx="39312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104DC7A7-9774-9E4F-8B65-49465395C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53"/>
                <a:stretch/>
              </p:blipFill>
              <p:spPr bwMode="auto">
                <a:xfrm>
                  <a:off x="8296010" y="-111921"/>
                  <a:ext cx="29064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>
                  <a:extLst>
                    <a:ext uri="{FF2B5EF4-FFF2-40B4-BE49-F238E27FC236}">
                      <a16:creationId xmlns:a16="http://schemas.microsoft.com/office/drawing/2014/main" id="{7848132F-1103-0341-B514-91C49C850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9"/>
                <a:stretch/>
              </p:blipFill>
              <p:spPr bwMode="auto">
                <a:xfrm>
                  <a:off x="4267303" y="2265212"/>
                  <a:ext cx="1661240" cy="1802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>
                  <a:extLst>
                    <a:ext uri="{FF2B5EF4-FFF2-40B4-BE49-F238E27FC236}">
                      <a16:creationId xmlns:a16="http://schemas.microsoft.com/office/drawing/2014/main" id="{11BAE7CF-A6AA-AC44-8B2E-C33EA4FD5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9760" y="2265212"/>
                  <a:ext cx="1698519" cy="18105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0BE20F1F-0E43-4343-869E-675A51F32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18"/>
              <a:stretch/>
            </p:blipFill>
            <p:spPr bwMode="auto">
              <a:xfrm>
                <a:off x="5301412" y="4685235"/>
                <a:ext cx="1605360" cy="91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81A3D3-5572-4449-ABA5-02B76E5F2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3"/>
            <a:stretch/>
          </p:blipFill>
          <p:spPr bwMode="auto">
            <a:xfrm>
              <a:off x="5309990" y="5659276"/>
              <a:ext cx="1596782" cy="100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356ABE-A6E2-0749-8DC7-FFC7F8B0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984384" y="4901474"/>
              <a:ext cx="1908150" cy="151560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AD453D3-936A-8AE4-E93E-2A02874C2B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10131499" y="4319582"/>
            <a:ext cx="1004685" cy="7835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CBD77-4599-9FB0-957E-CB6E1BCB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579E6-A7BE-DC12-6A74-DEF2165B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learn about the world often by testing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A60BD-B243-3F3B-D361-61960291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3F50-7FCD-434F-9204-A41169C0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 and the field of study.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3F72C-4BE1-1026-1D7E-64E9D921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76E1A-ADD9-B47C-10F7-D625A08C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6FE1F-392E-6383-D770-431D6999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Very popular in industry so looks great on a CV.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752F7-33AF-3730-5EDB-0AF8A5B6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B1CED-3C86-D16C-6AF2-A42DA6C8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 </a:t>
            </a: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48021-BC95-923D-202C-C17D3999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B47A0-5122-7935-E73E-5266335A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You all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CBD77-4599-9FB0-957E-CB6E1BCB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74331-4709-420C-4D49-C450858F4F77}"/>
              </a:ext>
            </a:extLst>
          </p:cNvPr>
          <p:cNvSpPr txBox="1"/>
          <p:nvPr/>
        </p:nvSpPr>
        <p:spPr>
          <a:xfrm>
            <a:off x="826577" y="2075157"/>
            <a:ext cx="105388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Talk to those around you.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Find someone whose research interests or background you don’t know—learn them.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Find out if you all have any concerns about this class </a:t>
            </a:r>
          </a:p>
        </p:txBody>
      </p:sp>
    </p:spTree>
    <p:extLst>
      <p:ext uri="{BB962C8B-B14F-4D97-AF65-F5344CB8AC3E}">
        <p14:creationId xmlns:p14="http://schemas.microsoft.com/office/powerpoint/2010/main" val="688757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Wednesday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office hours survey (link on course website).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the computer you will use this semester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See me if you have problems installing.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You can bring your laptop to class to follow along on coding that I do in front of you but this is not a requirement. Our room has insufficient plugs so charge ahead of time. I expect you to practice outside of class and come to office hours if you have problems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119C</a:t>
            </a:r>
          </a:p>
          <a:p>
            <a:pPr fontAlgn="base"/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E3445-E400-8B58-DA26-652648B7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I will code live in front of you, I will have some days times that we set aside extra time for help. HOMEWORK!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AC09E-CD0D-CFDB-DB7C-2CB17E61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Basics of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3943708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Practice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71E599-B414-9DBE-7B91-667C5DBC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Pedagogy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847B2-F697-F20E-C9EE-B45CB81A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2" y="1554515"/>
            <a:ext cx="5355771" cy="1896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03FD9-E1A1-5239-C912-1C4B5BE28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43" y="4070064"/>
            <a:ext cx="5355771" cy="179440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198102-2775-DADD-658C-D75FA68A0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525" y="2593731"/>
            <a:ext cx="4675322" cy="2120327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Our approach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CAE3C-664A-8CDA-A07D-DDCCE48BE6DC}"/>
              </a:ext>
            </a:extLst>
          </p:cNvPr>
          <p:cNvSpPr txBox="1"/>
          <p:nvPr/>
        </p:nvSpPr>
        <p:spPr>
          <a:xfrm>
            <a:off x="704896" y="1693190"/>
            <a:ext cx="10292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class (MW 4-5:15) – lecture, discussion, questions and answers, live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Office hours (4 per week, 1 hour each) – these are optional-</a:t>
            </a:r>
            <a:r>
              <a:rPr lang="en-US" sz="2800" dirty="0" err="1"/>
              <a:t>ish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you need to be there if you can not complete practice problems</a:t>
            </a:r>
            <a:r>
              <a:rPr lang="en-US" sz="2800" dirty="0"/>
              <a:t> without assistance. Each office hour session will include a 30 minute live coding session followed by 30 minutes of question and answer time.</a:t>
            </a:r>
          </a:p>
        </p:txBody>
      </p:sp>
    </p:spTree>
    <p:extLst>
      <p:ext uri="{BB962C8B-B14F-4D97-AF65-F5344CB8AC3E}">
        <p14:creationId xmlns:p14="http://schemas.microsoft.com/office/powerpoint/2010/main" val="57121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Our Team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AE9754-EB6E-E69B-1743-18D06CC0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45" y="2265686"/>
            <a:ext cx="1894114" cy="19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A1483F4-2986-91D5-2BF6-0F36EAD55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8580" r="30598" b="43903"/>
          <a:stretch/>
        </p:blipFill>
        <p:spPr bwMode="auto">
          <a:xfrm>
            <a:off x="5020398" y="2198358"/>
            <a:ext cx="1715062" cy="19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7B1038C-E4A2-C5A9-F2F6-60A466EE2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5" t="34538" r="23331"/>
          <a:stretch/>
        </p:blipFill>
        <p:spPr bwMode="auto">
          <a:xfrm>
            <a:off x="8610600" y="2198358"/>
            <a:ext cx="1244923" cy="19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AA69A-B38D-063F-18AB-144F7625EA13}"/>
              </a:ext>
            </a:extLst>
          </p:cNvPr>
          <p:cNvSpPr txBox="1"/>
          <p:nvPr/>
        </p:nvSpPr>
        <p:spPr>
          <a:xfrm>
            <a:off x="1714519" y="4262909"/>
            <a:ext cx="1989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Jorja</a:t>
            </a:r>
            <a:r>
              <a:rPr lang="en-US" sz="1600" b="1" dirty="0"/>
              <a:t> Elliott</a:t>
            </a:r>
          </a:p>
          <a:p>
            <a:r>
              <a:rPr lang="en-US" sz="1600" dirty="0"/>
              <a:t>3 year Ph.D. student</a:t>
            </a:r>
          </a:p>
          <a:p>
            <a:r>
              <a:rPr lang="en-US" sz="1600" dirty="0"/>
              <a:t>Quantitative Genetics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185DC-9C4F-5553-17D7-259F8CB81B3B}"/>
              </a:ext>
            </a:extLst>
          </p:cNvPr>
          <p:cNvSpPr txBox="1"/>
          <p:nvPr/>
        </p:nvSpPr>
        <p:spPr>
          <a:xfrm>
            <a:off x="5020398" y="4262909"/>
            <a:ext cx="1867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Jorja</a:t>
            </a:r>
            <a:r>
              <a:rPr lang="en-US" sz="1600" b="1" dirty="0"/>
              <a:t> Elliott</a:t>
            </a:r>
          </a:p>
          <a:p>
            <a:r>
              <a:rPr lang="en-US" sz="1600" dirty="0"/>
              <a:t>2 year Ph.D. student</a:t>
            </a:r>
          </a:p>
          <a:p>
            <a:r>
              <a:rPr lang="en-US" sz="1600" dirty="0"/>
              <a:t>Phylogenetics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A9E19-92DC-FC5E-29E7-1081CFFCD72C}"/>
              </a:ext>
            </a:extLst>
          </p:cNvPr>
          <p:cNvSpPr txBox="1"/>
          <p:nvPr/>
        </p:nvSpPr>
        <p:spPr>
          <a:xfrm>
            <a:off x="8528555" y="4262909"/>
            <a:ext cx="1867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Jorja</a:t>
            </a:r>
            <a:r>
              <a:rPr lang="en-US" sz="1600" b="1" dirty="0"/>
              <a:t> Elliott</a:t>
            </a:r>
          </a:p>
          <a:p>
            <a:r>
              <a:rPr lang="en-US" sz="1600" dirty="0"/>
              <a:t>2 year Ph.D. student</a:t>
            </a:r>
          </a:p>
          <a:p>
            <a:r>
              <a:rPr lang="en-US" sz="1600" dirty="0"/>
              <a:t>Genomics</a:t>
            </a:r>
          </a:p>
        </p:txBody>
      </p:sp>
    </p:spTree>
    <p:extLst>
      <p:ext uri="{BB962C8B-B14F-4D97-AF65-F5344CB8AC3E}">
        <p14:creationId xmlns:p14="http://schemas.microsoft.com/office/powerpoint/2010/main" val="340347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Goals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29647-9B91-97B4-433D-19242411D50B}"/>
              </a:ext>
            </a:extLst>
          </p:cNvPr>
          <p:cNvSpPr txBox="1"/>
          <p:nvPr/>
        </p:nvSpPr>
        <p:spPr>
          <a:xfrm>
            <a:off x="225491" y="2491970"/>
            <a:ext cx="11741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 want to challenge each of you to grow as a scientist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 want to make you better at “doing” science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 want to have fun together as we work our way through a lot of material this semester!</a:t>
            </a:r>
          </a:p>
        </p:txBody>
      </p:sp>
    </p:spTree>
    <p:extLst>
      <p:ext uri="{BB962C8B-B14F-4D97-AF65-F5344CB8AC3E}">
        <p14:creationId xmlns:p14="http://schemas.microsoft.com/office/powerpoint/2010/main" val="282820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View on Graduate Courses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29647-9B91-97B4-433D-19242411D50B}"/>
              </a:ext>
            </a:extLst>
          </p:cNvPr>
          <p:cNvSpPr txBox="1"/>
          <p:nvPr/>
        </p:nvSpPr>
        <p:spPr>
          <a:xfrm>
            <a:off x="225491" y="1120370"/>
            <a:ext cx="117410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 think graduate courses should open the door for you to become an expert in a field.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However, you shouldn’t need to become an expert to do well. Not every class is super central to your research.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Therefor, I’m going to expose you to a lot of material and I hope really challenge you with some of the problems we solve. However, each of you can earn an A if you simply put forth an appropriate and reasonable amount of effort.</a:t>
            </a:r>
          </a:p>
        </p:txBody>
      </p:sp>
    </p:spTree>
    <p:extLst>
      <p:ext uri="{BB962C8B-B14F-4D97-AF65-F5344CB8AC3E}">
        <p14:creationId xmlns:p14="http://schemas.microsoft.com/office/powerpoint/2010/main" val="358364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Teaching approach</a:t>
            </a:r>
            <a:endParaRPr lang="en-US" sz="4000" dirty="0">
              <a:hlinkClick r:id="rId3"/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r>
              <a:rPr lang="en-US" sz="4000" dirty="0"/>
              <a:t> / </a:t>
            </a:r>
            <a:r>
              <a:rPr lang="en-US" sz="4000" dirty="0">
                <a:hlinkClick r:id="rId5"/>
              </a:rPr>
              <a:t>calendar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future classes</a:t>
            </a:r>
          </a:p>
          <a:p>
            <a:pPr fontAlgn="base"/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1A044-B99A-BC9B-FAB8-BC98763C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9285</TotalTime>
  <Words>1866</Words>
  <Application>Microsoft Macintosh PowerPoint</Application>
  <PresentationFormat>Widescreen</PresentationFormat>
  <Paragraphs>327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You all</vt:lpstr>
      <vt:lpstr>Pedagogy</vt:lpstr>
      <vt:lpstr>Our approach</vt:lpstr>
      <vt:lpstr>Our Team</vt:lpstr>
      <vt:lpstr>My Goals</vt:lpstr>
      <vt:lpstr>My View on Graduate Courses</vt:lpstr>
      <vt:lpstr>Today</vt:lpstr>
      <vt:lpstr>My Objectives</vt:lpstr>
      <vt:lpstr>The public impression of statistics</vt:lpstr>
      <vt:lpstr>My opinions</vt:lpstr>
      <vt:lpstr>My opinions</vt:lpstr>
      <vt:lpstr>Reproducibility crisis</vt:lpstr>
      <vt:lpstr>Can we trust the science we read?</vt:lpstr>
      <vt:lpstr>Can we trust the science we read?</vt:lpstr>
      <vt:lpstr>Solutions</vt:lpstr>
      <vt:lpstr>The Origin of Statistics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For Wednesday</vt:lpstr>
      <vt:lpstr>Installing R and RStudio</vt:lpstr>
      <vt:lpstr>Basics of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76</cp:revision>
  <cp:lastPrinted>2020-01-12T16:27:29Z</cp:lastPrinted>
  <dcterms:created xsi:type="dcterms:W3CDTF">2018-01-03T17:15:04Z</dcterms:created>
  <dcterms:modified xsi:type="dcterms:W3CDTF">2023-08-19T19:11:01Z</dcterms:modified>
</cp:coreProperties>
</file>